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5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fontScale="90000"/>
          </a:bodyPr>
          <a:lstStyle/>
          <a:p>
            <a:r>
              <a:rPr lang="ar-SA" b="1" u="sng" dirty="0" smtClean="0">
                <a:solidFill>
                  <a:srgbClr val="0000FF"/>
                </a:solidFill>
              </a:rPr>
              <a:t>التفاعل الاجتماعي في المجال الرياضي</a:t>
            </a:r>
            <a:r>
              <a:rPr lang="en-US" dirty="0" smtClean="0"/>
              <a:t/>
            </a:r>
            <a:br>
              <a:rPr lang="en-US" dirty="0" smtClean="0"/>
            </a:br>
            <a:r>
              <a:rPr lang="ar-SA" dirty="0" smtClean="0"/>
              <a:t>   هل يمكن تصور أحد دون وجود آخرين من البشر؟ هل يمكن تصور نفسك أنت وحيداً تماما في هذا العالم، تلك فكرة مرعبة بالنسبة إلى معظم الناس، فالبشر بطبيعتهم الاجتماعية هم مخلوقات تتجمع سوية ويعتمد كل منها على الأخر جسميا وتقنيا عبر الحياة.</a:t>
            </a:r>
            <a:r>
              <a:rPr lang="en-US" dirty="0" smtClean="0"/>
              <a:t/>
            </a:r>
            <a:br>
              <a:rPr lang="en-US" dirty="0" smtClean="0"/>
            </a:br>
            <a:r>
              <a:rPr lang="ar-SA" dirty="0" smtClean="0"/>
              <a:t>    فالعلاقات الوثيقة مع الأقرب من البشر تبدو من الضروريات، وهي أمور تتكامل مع بقاء الإنسان ورفاهيته فالطفل منذ بدايته الأولى مخلوق اجتماعي بطبيعته.</a:t>
            </a:r>
            <a:endParaRPr lang="ar-SA" dirty="0"/>
          </a:p>
        </p:txBody>
      </p:sp>
    </p:spTree>
  </p:cSld>
  <p:clrMapOvr>
    <a:masterClrMapping/>
  </p:clrMapOvr>
  <p:transition spd="slow">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fontScale="90000"/>
          </a:bodyPr>
          <a:lstStyle/>
          <a:p>
            <a:r>
              <a:rPr lang="ar-SA" dirty="0" smtClean="0"/>
              <a:t>وفي هذا الإطار أكد إبراهيم المذكور أن العلاقات الاجتماعية التي تنشا بين الأفراد في مجتمع ما نتيجة تفاعلهم مع بعضهم من أهم ضروريات الحياة </a:t>
            </a:r>
            <a:r>
              <a:rPr lang="ar-SA" u="sng" dirty="0" smtClean="0"/>
              <a:t>ولا يمكن تصور أي هيئة أو مؤسسة أن تفسر بطريقتها النجاح </a:t>
            </a:r>
            <a:r>
              <a:rPr lang="ar-SA" dirty="0" smtClean="0"/>
              <a:t>ما لم تسع جاهدة في تنظيم علاقتها الاجتماعية، ينظر إلى </a:t>
            </a:r>
            <a:r>
              <a:rPr lang="ar-SA" b="1" u="sng" dirty="0" smtClean="0">
                <a:solidFill>
                  <a:schemeClr val="accent2"/>
                </a:solidFill>
              </a:rPr>
              <a:t>التفاعل الاجتماعي </a:t>
            </a:r>
            <a:r>
              <a:rPr lang="ar-SA" dirty="0" smtClean="0"/>
              <a:t>على انه نوع من الفعل الاجتماعي ذي الطبيعة المتبادلة بين أفراد المجتمع في أطار الثقافة السائدة بان يكون بهذا الفصل تأثير على كافة الأفراد المعنيين به، فهو إذا تعبير متعين عن </a:t>
            </a:r>
            <a:r>
              <a:rPr lang="ar-SA" b="1" u="sng" dirty="0" smtClean="0"/>
              <a:t>نوع العلاقات الاجتماعية التفاعلية </a:t>
            </a:r>
            <a:r>
              <a:rPr lang="ar-SA" b="1" u="sng" dirty="0" err="1" smtClean="0"/>
              <a:t>الدينامية</a:t>
            </a:r>
            <a:r>
              <a:rPr lang="ar-SA" b="1" u="sng" dirty="0" smtClean="0"/>
              <a:t> المتغيرة والمتجددة </a:t>
            </a:r>
            <a:r>
              <a:rPr lang="ar-SA" dirty="0" smtClean="0"/>
              <a:t>بين الأفراد والجماعات.</a:t>
            </a:r>
            <a:endParaRPr lang="ar-SA" dirty="0"/>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ar-IQ" sz="3400" dirty="0" smtClean="0"/>
              <a:t>* </a:t>
            </a:r>
            <a:r>
              <a:rPr lang="ar-SA" sz="3400" b="1" u="sng" dirty="0" smtClean="0"/>
              <a:t>في الأسرة </a:t>
            </a:r>
            <a:r>
              <a:rPr lang="ar-SA" sz="3400" dirty="0" smtClean="0"/>
              <a:t>مثلا يسمى التفاعل الاجتماعي بطريقة ايجابية ومتواصلة بين الأفراد في الأسرة كلما استمر نظام الرمز والمفاهيم واستمر أو رأى هؤلاء الأفراد لدلالات هذه الرموز بشكل موحد دون اختلاف. </a:t>
            </a:r>
            <a:r>
              <a:rPr lang="ar-IQ" sz="3400" dirty="0" smtClean="0"/>
              <a:t/>
            </a:r>
            <a:br>
              <a:rPr lang="ar-IQ" sz="3400" dirty="0" smtClean="0"/>
            </a:br>
            <a:r>
              <a:rPr lang="ar-IQ" sz="3400" dirty="0" smtClean="0"/>
              <a:t>* </a:t>
            </a:r>
            <a:r>
              <a:rPr lang="ar-SA" sz="3400" dirty="0" smtClean="0"/>
              <a:t> </a:t>
            </a:r>
            <a:r>
              <a:rPr lang="ar-SA" sz="3400" b="1" u="sng" dirty="0" smtClean="0"/>
              <a:t>القوات المسلحة </a:t>
            </a:r>
            <a:r>
              <a:rPr lang="ar-SA" sz="3400" dirty="0" smtClean="0"/>
              <a:t>مثلا يستمر التفاعل الاجتماعي بين </a:t>
            </a:r>
            <a:r>
              <a:rPr lang="ar-SA" sz="3400" dirty="0" err="1" smtClean="0"/>
              <a:t>منتسبيها</a:t>
            </a:r>
            <a:r>
              <a:rPr lang="ar-SA" sz="3400" dirty="0" smtClean="0"/>
              <a:t> باستمرار </a:t>
            </a:r>
            <a:r>
              <a:rPr lang="ar-SA" sz="3400" b="1" u="sng" dirty="0" smtClean="0">
                <a:solidFill>
                  <a:schemeClr val="accent2"/>
                </a:solidFill>
              </a:rPr>
              <a:t>الرموز والمفاهيم </a:t>
            </a:r>
            <a:r>
              <a:rPr lang="ar-SA" sz="3400" dirty="0" smtClean="0"/>
              <a:t>وباستمرار أدراك المنتسبين جميعا لدلالات هذه المفاهيم والرموز المتعلقة بأساليب التعامل ومفهوم كل رمز عن الرمز الآخر والامتثال </a:t>
            </a:r>
            <a:r>
              <a:rPr lang="ar-IQ" sz="3400" dirty="0" smtClean="0"/>
              <a:t>والضباط والجنود </a:t>
            </a:r>
            <a:r>
              <a:rPr lang="ar-SA" sz="3400" dirty="0" smtClean="0"/>
              <a:t>والسلم والحرب والمعركة والنصر والهزيمة والبطولة والجبن والشجاعة وغيرها، </a:t>
            </a:r>
            <a:r>
              <a:rPr lang="ar-IQ" sz="3400" dirty="0" smtClean="0"/>
              <a:t/>
            </a:r>
            <a:br>
              <a:rPr lang="ar-IQ" sz="3400" dirty="0" smtClean="0"/>
            </a:br>
            <a:r>
              <a:rPr lang="ar-IQ" sz="3400" dirty="0" smtClean="0"/>
              <a:t>* </a:t>
            </a:r>
            <a:r>
              <a:rPr lang="ar-SA" sz="3400" b="1" u="sng" dirty="0" smtClean="0"/>
              <a:t>في المجال الرياضي </a:t>
            </a:r>
            <a:r>
              <a:rPr lang="ar-SA" sz="3400" dirty="0" smtClean="0"/>
              <a:t>فالفريق الرياضي يجتمع أفراده ويستمرون بالتفاعل الاجتماعي وفهم كل لاعب للدور الذي يلعبه داخل تلك الجماعة</a:t>
            </a:r>
            <a:r>
              <a:rPr lang="ar-IQ" sz="3400" dirty="0" smtClean="0"/>
              <a:t> مثل المدرب والكابتن واللاعب </a:t>
            </a:r>
            <a:r>
              <a:rPr lang="ar-SA" sz="3400" dirty="0" smtClean="0"/>
              <a:t>. ومثل هذا القول ينطبق على مجالات الحياة المختلفة كمجال الصناعة والزراعة والصحة</a:t>
            </a:r>
            <a:r>
              <a:rPr lang="ar-IQ" sz="3400" dirty="0" smtClean="0"/>
              <a:t>.</a:t>
            </a:r>
            <a:endParaRPr lang="ar-SA" sz="3400" dirty="0"/>
          </a:p>
        </p:txBody>
      </p:sp>
    </p:spTree>
  </p:cSld>
  <p:clrMapOvr>
    <a:masterClrMapping/>
  </p:clrMapOvr>
  <p:transition spd="slow">
    <p:wheel spokes="8"/>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r"/>
            <a:r>
              <a:rPr lang="ar-IQ" sz="3600" dirty="0" smtClean="0"/>
              <a:t>* </a:t>
            </a:r>
            <a:r>
              <a:rPr lang="ar-SA" sz="3600" dirty="0" smtClean="0"/>
              <a:t>ومن هنا يأخذ التفاعل الاجتماعي </a:t>
            </a:r>
            <a:r>
              <a:rPr lang="ar-SA" sz="3600" b="1" u="sng" dirty="0" smtClean="0">
                <a:solidFill>
                  <a:srgbClr val="FF0000"/>
                </a:solidFill>
              </a:rPr>
              <a:t>مفهوم الاستجابة المتبادلة</a:t>
            </a:r>
            <a:r>
              <a:rPr lang="ar-SA" sz="3600" dirty="0" smtClean="0">
                <a:solidFill>
                  <a:srgbClr val="FF0000"/>
                </a:solidFill>
              </a:rPr>
              <a:t> </a:t>
            </a:r>
            <a:r>
              <a:rPr lang="ar-SA" sz="3600" dirty="0" smtClean="0"/>
              <a:t>بتأثيرات الناس على بعضهم </a:t>
            </a:r>
            <a:r>
              <a:rPr lang="ar-SA" sz="3600" u="sng" dirty="0" smtClean="0"/>
              <a:t>أيا كان نوع هذه الاستجابة</a:t>
            </a:r>
            <a:r>
              <a:rPr lang="ar-IQ" sz="3600" dirty="0" smtClean="0"/>
              <a:t> .</a:t>
            </a:r>
            <a:br>
              <a:rPr lang="ar-IQ" sz="3600" dirty="0" smtClean="0"/>
            </a:br>
            <a:r>
              <a:rPr lang="ar-IQ" sz="3600" dirty="0" smtClean="0"/>
              <a:t/>
            </a:r>
            <a:br>
              <a:rPr lang="ar-IQ" sz="3600" dirty="0" smtClean="0"/>
            </a:br>
            <a:r>
              <a:rPr lang="ar-IQ" sz="3600" dirty="0" smtClean="0"/>
              <a:t>* </a:t>
            </a:r>
            <a:r>
              <a:rPr lang="ar-SA" sz="3600" dirty="0" smtClean="0"/>
              <a:t>يتضمن مفهوم التفاعل الاجتماعي قيام الأفراد بعملية إدراك السلوك الذي يصدر عن الفرد </a:t>
            </a:r>
            <a:r>
              <a:rPr lang="ar-SA" sz="3600" dirty="0" err="1" smtClean="0"/>
              <a:t>او</a:t>
            </a:r>
            <a:r>
              <a:rPr lang="ar-SA" sz="3600" dirty="0" smtClean="0"/>
              <a:t> الطرف الأخر للتفاعل وتحليله وفي المواقف الحياتية المختلفة باعتباره يمثل استجابة لشيء صدر عن شخص أخر في موقف له مغزى ودلالة اجتماعية وسلوكية وهذه الاستجابة </a:t>
            </a:r>
            <a:r>
              <a:rPr lang="ar-SA" sz="3600" u="sng" dirty="0" smtClean="0">
                <a:solidFill>
                  <a:srgbClr val="00B050"/>
                </a:solidFill>
              </a:rPr>
              <a:t>تصبح نوعاً من المثير أي أن المثير يتحول إلى استجابة وتتحول إلى الاستجابة إلى مثير وهكذا </a:t>
            </a:r>
            <a:r>
              <a:rPr lang="ar-SA" sz="3600" u="sng" dirty="0" err="1" smtClean="0">
                <a:solidFill>
                  <a:srgbClr val="00B050"/>
                </a:solidFill>
              </a:rPr>
              <a:t>تتعاقب</a:t>
            </a:r>
            <a:r>
              <a:rPr lang="ar-SA" sz="3600" u="sng" dirty="0" smtClean="0">
                <a:solidFill>
                  <a:srgbClr val="00B050"/>
                </a:solidFill>
              </a:rPr>
              <a:t> وتتداخل المثيرات والاستجابات في شكل أفعال وردود أفعال </a:t>
            </a:r>
            <a:endParaRPr lang="ar-SA" sz="3600" u="sng" dirty="0">
              <a:solidFill>
                <a:srgbClr val="00B050"/>
              </a:solidFill>
            </a:endParaRPr>
          </a:p>
        </p:txBody>
      </p:sp>
    </p:spTree>
  </p:cSld>
  <p:clrMapOvr>
    <a:masterClrMapping/>
  </p:clrMapOvr>
  <p:transition spd="slow">
    <p:strips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fontScale="90000"/>
          </a:bodyPr>
          <a:lstStyle/>
          <a:p>
            <a:pPr algn="r"/>
            <a:r>
              <a:rPr lang="ar-SA" b="1" u="sng" dirty="0" smtClean="0">
                <a:solidFill>
                  <a:srgbClr val="FF0000"/>
                </a:solidFill>
              </a:rPr>
              <a:t>أسس حدوث التفاعل الاجتماعي :</a:t>
            </a:r>
            <a:r>
              <a:rPr lang="en-US" dirty="0" smtClean="0">
                <a:solidFill>
                  <a:srgbClr val="FF0000"/>
                </a:solidFill>
              </a:rPr>
              <a:t/>
            </a:r>
            <a:br>
              <a:rPr lang="en-US" dirty="0" smtClean="0">
                <a:solidFill>
                  <a:srgbClr val="FF0000"/>
                </a:solidFill>
              </a:rPr>
            </a:br>
            <a:r>
              <a:rPr lang="ar-SA" b="1" u="sng" dirty="0" smtClean="0">
                <a:solidFill>
                  <a:srgbClr val="FF0000"/>
                </a:solidFill>
              </a:rPr>
              <a:t>الاتصال: </a:t>
            </a:r>
            <a:r>
              <a:rPr lang="en-US" dirty="0" smtClean="0"/>
              <a:t/>
            </a:r>
            <a:br>
              <a:rPr lang="en-US" dirty="0" smtClean="0"/>
            </a:br>
            <a:r>
              <a:rPr lang="ar-SA" dirty="0" smtClean="0"/>
              <a:t>   يقوم التفاعل الاجتماعي على أسس </a:t>
            </a:r>
            <a:r>
              <a:rPr lang="ar-SA" b="1" u="sng" dirty="0" smtClean="0"/>
              <a:t>وجود إشكال مختلفة من الاتصال</a:t>
            </a:r>
            <a:r>
              <a:rPr lang="ar-IQ" b="1" u="sng" dirty="0" smtClean="0"/>
              <a:t> </a:t>
            </a:r>
            <a:r>
              <a:rPr lang="ar-SA" b="1" u="sng" dirty="0" smtClean="0"/>
              <a:t>، ويشترط لإتمام حدوث عملية الاتصال وجود سبل للتفاهم كاللغة المشتركة</a:t>
            </a:r>
            <a:r>
              <a:rPr lang="ar-IQ" b="1" u="sng" dirty="0" smtClean="0"/>
              <a:t> </a:t>
            </a:r>
            <a:r>
              <a:rPr lang="ar-SA" dirty="0" smtClean="0"/>
              <a:t>، وقد يواجه الكثير من العلاقات التفاعلية بين الأفراد والجماعات نوعا</a:t>
            </a:r>
            <a:r>
              <a:rPr lang="ar-IQ" dirty="0" smtClean="0"/>
              <a:t>ً</a:t>
            </a:r>
            <a:r>
              <a:rPr lang="ar-SA" dirty="0" smtClean="0"/>
              <a:t> من </a:t>
            </a:r>
            <a:r>
              <a:rPr lang="ar-SA" u="sng" dirty="0" smtClean="0"/>
              <a:t>الفشل في الاتصال </a:t>
            </a:r>
            <a:r>
              <a:rPr lang="ar-SA" dirty="0" smtClean="0"/>
              <a:t>نتيجة لوجود غموض أو تداخل في المعاني والدلالات أو تغيير في مقاييس المفردات المستخدمة. وعندما تحدث عملية التفاعل بين الأفراد في أي مجال من مجالات الحياة فأنهم </a:t>
            </a:r>
            <a:endParaRPr lang="ar-SA" dirty="0"/>
          </a:p>
        </p:txBody>
      </p:sp>
    </p:spTree>
  </p:cSld>
  <p:clrMapOvr>
    <a:masterClrMapping/>
  </p:clrMapOvr>
  <p:transition spd="slow">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lvl="1" rtl="1"/>
            <a:r>
              <a:rPr lang="en-US" sz="4400" u="sng" dirty="0"/>
              <a:t> </a:t>
            </a:r>
            <a:r>
              <a:rPr lang="ar-SA" sz="4400" b="1" u="sng" dirty="0">
                <a:solidFill>
                  <a:srgbClr val="0000FF"/>
                </a:solidFill>
              </a:rPr>
              <a:t>التوقع:</a:t>
            </a:r>
            <a:r>
              <a:rPr lang="en-US" sz="4400" dirty="0"/>
              <a:t/>
            </a:r>
            <a:br>
              <a:rPr lang="en-US" sz="4400" dirty="0"/>
            </a:br>
            <a:r>
              <a:rPr lang="ar-SA" sz="4400" dirty="0"/>
              <a:t>    للتوقع اثر كبير في عملية التفاعل الاجتماعي، فالفرد عندما يقوم بأداء معين يقع في اعتباره توقعات عدة لاستجابات الآخرين كالرفض والقبول، وعلى ضوء هذه التوقعات يكيف سلوكه ، إذ أن التوقع مبني على الخبرات ألسابقه أو على قياس إحداث متشابهة. وعليه ينبغي أن يكون واضحا، لان غموض التوقع يؤدي إلى الفشل في عملية مسايرة الأفراد الآخرين.</a:t>
            </a:r>
            <a:r>
              <a:rPr lang="en-US" sz="4400" dirty="0"/>
              <a:t/>
            </a:r>
            <a:br>
              <a:rPr lang="en-US" sz="4400" dirty="0"/>
            </a:br>
            <a:endParaRPr lang="ar-SA" sz="4400" dirty="0"/>
          </a:p>
        </p:txBody>
      </p:sp>
    </p:spTree>
  </p:cSld>
  <p:clrMapOvr>
    <a:masterClrMapping/>
  </p:clrMapOvr>
  <p:transition spd="slow">
    <p:cover dir="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lvl="1" rtl="1"/>
            <a:r>
              <a:rPr lang="ar-SA" sz="3800" b="1" u="sng" dirty="0">
                <a:solidFill>
                  <a:srgbClr val="FF0000"/>
                </a:solidFill>
              </a:rPr>
              <a:t>الأدوار </a:t>
            </a:r>
            <a:r>
              <a:rPr lang="ar-SA" sz="3800" b="1" u="sng" dirty="0" smtClean="0">
                <a:solidFill>
                  <a:srgbClr val="FF0000"/>
                </a:solidFill>
              </a:rPr>
              <a:t>الاجتماعية</a:t>
            </a:r>
            <a:r>
              <a:rPr lang="en-US" sz="3800" b="1" u="sng" dirty="0" smtClean="0">
                <a:solidFill>
                  <a:srgbClr val="FF0000"/>
                </a:solidFill>
              </a:rPr>
              <a:t> </a:t>
            </a:r>
            <a:r>
              <a:rPr lang="ar-SA" sz="3800" b="1" u="sng" dirty="0" smtClean="0">
                <a:solidFill>
                  <a:srgbClr val="FF0000"/>
                </a:solidFill>
              </a:rPr>
              <a:t>:</a:t>
            </a:r>
            <a:r>
              <a:rPr lang="ar-SA" sz="3800" u="sng" dirty="0" smtClean="0">
                <a:solidFill>
                  <a:srgbClr val="FF0000"/>
                </a:solidFill>
              </a:rPr>
              <a:t> </a:t>
            </a:r>
            <a:r>
              <a:rPr lang="en-US" sz="3800" dirty="0"/>
              <a:t/>
            </a:r>
            <a:br>
              <a:rPr lang="en-US" sz="3800" dirty="0"/>
            </a:br>
            <a:r>
              <a:rPr lang="ar-SA" sz="3800" dirty="0"/>
              <a:t>  يقصد بالدور، </a:t>
            </a:r>
            <a:r>
              <a:rPr lang="ar-SA" sz="3800" u="sng" dirty="0"/>
              <a:t>السلوك الذي ينتظر من الفرد القيام به في موقف ما وتقرير وجهة النظر للتفاعل الاجتماعي</a:t>
            </a:r>
            <a:r>
              <a:rPr lang="ar-SA" sz="3800" dirty="0" smtClean="0"/>
              <a:t>.</a:t>
            </a:r>
            <a:r>
              <a:rPr lang="en-US" sz="3800" dirty="0"/>
              <a:t/>
            </a:r>
            <a:br>
              <a:rPr lang="en-US" sz="3800" dirty="0"/>
            </a:br>
            <a:r>
              <a:rPr lang="ar-SA" sz="3800" dirty="0"/>
              <a:t>     أن الإنسان </a:t>
            </a:r>
            <a:r>
              <a:rPr lang="ar-SA" sz="3800" u="sng" dirty="0"/>
              <a:t>يستطيع النظر إلى نفسه من خلال نظرة الآخرين </a:t>
            </a:r>
            <a:r>
              <a:rPr lang="ar-SA" sz="3800" u="sng" dirty="0" smtClean="0"/>
              <a:t>له</a:t>
            </a:r>
            <a:r>
              <a:rPr lang="ar-IQ" sz="3800" dirty="0" smtClean="0"/>
              <a:t> </a:t>
            </a:r>
            <a:r>
              <a:rPr lang="ar-SA" sz="3800" dirty="0" smtClean="0"/>
              <a:t>، </a:t>
            </a:r>
            <a:r>
              <a:rPr lang="ar-SA" sz="3800" dirty="0"/>
              <a:t>والأدوار الاجتماعية تعتمد على عملية التوقع، فيتعلم الفرد كيف يقدر الموقف وكيف يؤدي الدور المتوقع منه، وما يتوقعه هو من الآخرين بهذا يتشكل سلوكه في الموقف الاجتماعي مختلفا.  </a:t>
            </a:r>
            <a:r>
              <a:rPr lang="ar-SA" sz="3800" u="sng" dirty="0"/>
              <a:t>وهكذا يفسر السلوك من خلال عمله مع الآخرين</a:t>
            </a:r>
            <a:r>
              <a:rPr lang="ar-SA" sz="3800" dirty="0"/>
              <a:t>، ونظرا لان التفاعل الاجتماعي وسيلة اتصال بين الأفراد والجماعات فانه بلا شك ينتج عنه مجموعة من </a:t>
            </a:r>
            <a:r>
              <a:rPr lang="ar-SA" sz="3800" u="sng" dirty="0"/>
              <a:t>التوقعات الاجتماعية المرتبطة بموقف معين</a:t>
            </a:r>
            <a:r>
              <a:rPr lang="ar-SA" sz="3800" dirty="0"/>
              <a:t>.</a:t>
            </a:r>
            <a:r>
              <a:rPr lang="en-US" sz="3800" dirty="0"/>
              <a:t/>
            </a:r>
            <a:br>
              <a:rPr lang="en-US" sz="3800" dirty="0"/>
            </a:br>
            <a:endParaRPr lang="ar-SA" sz="3800" dirty="0"/>
          </a:p>
        </p:txBody>
      </p:sp>
    </p:spTree>
  </p:cSld>
  <p:clrMapOvr>
    <a:masterClrMapping/>
  </p:clrMapOvr>
  <p:transition spd="slow">
    <p:plus/>
  </p:transition>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158</Words>
  <PresentationFormat>عرض على الشاشة (3:4)‏</PresentationFormat>
  <Paragraphs>7</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سمة Office</vt:lpstr>
      <vt:lpstr>التفاعل الاجتماعي في المجال الرياضي    هل يمكن تصور أحد دون وجود آخرين من البشر؟ هل يمكن تصور نفسك أنت وحيداً تماما في هذا العالم، تلك فكرة مرعبة بالنسبة إلى معظم الناس، فالبشر بطبيعتهم الاجتماعية هم مخلوقات تتجمع سوية ويعتمد كل منها على الأخر جسميا وتقنيا عبر الحياة.     فالعلاقات الوثيقة مع الأقرب من البشر تبدو من الضروريات، وهي أمور تتكامل مع بقاء الإنسان ورفاهيته فالطفل منذ بدايته الأولى مخلوق اجتماعي بطبيعته.</vt:lpstr>
      <vt:lpstr>وفي هذا الإطار أكد إبراهيم المذكور أن العلاقات الاجتماعية التي تنشا بين الأفراد في مجتمع ما نتيجة تفاعلهم مع بعضهم من أهم ضروريات الحياة ولا يمكن تصور أي هيئة أو مؤسسة أن تفسر بطريقتها النجاح ما لم تسع جاهدة في تنظيم علاقتها الاجتماعية، ينظر إلى التفاعل الاجتماعي على انه نوع من الفعل الاجتماعي ذي الطبيعة المتبادلة بين أفراد المجتمع في أطار الثقافة السائدة بان يكون بهذا الفصل تأثير على كافة الأفراد المعنيين به، فهو إذا تعبير متعين عن نوع العلاقات الاجتماعية التفاعلية الدينامية المتغيرة والمتجددة بين الأفراد والجماعات.</vt:lpstr>
      <vt:lpstr>* في الأسرة مثلا يسمى التفاعل الاجتماعي بطريقة ايجابية ومتواصلة بين الأفراد في الأسرة كلما استمر نظام الرمز والمفاهيم واستمر أو رأى هؤلاء الأفراد لدلالات هذه الرموز بشكل موحد دون اختلاف.  *  القوات المسلحة مثلا يستمر التفاعل الاجتماعي بين منتسبيها باستمرار الرموز والمفاهيم وباستمرار أدراك المنتسبين جميعا لدلالات هذه المفاهيم والرموز المتعلقة بأساليب التعامل ومفهوم كل رمز عن الرمز الآخر والامتثال والضباط والجنود والسلم والحرب والمعركة والنصر والهزيمة والبطولة والجبن والشجاعة وغيرها،  * في المجال الرياضي فالفريق الرياضي يجتمع أفراده ويستمرون بالتفاعل الاجتماعي وفهم كل لاعب للدور الذي يلعبه داخل تلك الجماعة مثل المدرب والكابتن واللاعب . ومثل هذا القول ينطبق على مجالات الحياة المختلفة كمجال الصناعة والزراعة والصحة.</vt:lpstr>
      <vt:lpstr>* ومن هنا يأخذ التفاعل الاجتماعي مفهوم الاستجابة المتبادلة بتأثيرات الناس على بعضهم أيا كان نوع هذه الاستجابة .  * يتضمن مفهوم التفاعل الاجتماعي قيام الأفراد بعملية إدراك السلوك الذي يصدر عن الفرد او الطرف الأخر للتفاعل وتحليله وفي المواقف الحياتية المختلفة باعتباره يمثل استجابة لشيء صدر عن شخص أخر في موقف له مغزى ودلالة اجتماعية وسلوكية وهذه الاستجابة تصبح نوعاً من المثير أي أن المثير يتحول إلى استجابة وتتحول إلى الاستجابة إلى مثير وهكذا تتعاقب وتتداخل المثيرات والاستجابات في شكل أفعال وردود أفعال </vt:lpstr>
      <vt:lpstr>أسس حدوث التفاعل الاجتماعي : الاتصال:     يقوم التفاعل الاجتماعي على أسس وجود إشكال مختلفة من الاتصال ، ويشترط لإتمام حدوث عملية الاتصال وجود سبل للتفاهم كاللغة المشتركة ، وقد يواجه الكثير من العلاقات التفاعلية بين الأفراد والجماعات نوعاً من الفشل في الاتصال نتيجة لوجود غموض أو تداخل في المعاني والدلالات أو تغيير في مقاييس المفردات المستخدمة. وعندما تحدث عملية التفاعل بين الأفراد في أي مجال من مجالات الحياة فأنهم </vt:lpstr>
      <vt:lpstr> التوقع:     للتوقع اثر كبير في عملية التفاعل الاجتماعي، فالفرد عندما يقوم بأداء معين يقع في اعتباره توقعات عدة لاستجابات الآخرين كالرفض والقبول، وعلى ضوء هذه التوقعات يكيف سلوكه ، إذ أن التوقع مبني على الخبرات ألسابقه أو على قياس إحداث متشابهة. وعليه ينبغي أن يكون واضحا، لان غموض التوقع يؤدي إلى الفشل في عملية مسايرة الأفراد الآخرين. </vt:lpstr>
      <vt:lpstr>الأدوار الاجتماعية :    يقصد بالدور، السلوك الذي ينتظر من الفرد القيام به في موقف ما وتقرير وجهة النظر للتفاعل الاجتماعي.      أن الإنسان يستطيع النظر إلى نفسه من خلال نظرة الآخرين له ، والأدوار الاجتماعية تعتمد على عملية التوقع، فيتعلم الفرد كيف يقدر الموقف وكيف يؤدي الدور المتوقع منه، وما يتوقعه هو من الآخرين بهذا يتشكل سلوكه في الموقف الاجتماعي مختلفا.  وهكذا يفسر السلوك من خلال عمله مع الآخرين، ونظرا لان التفاعل الاجتماعي وسيلة اتصال بين الأفراد والجماعات فانه بلا شك ينتج عنه مجموعة من التوقعات الاجتماعية المرتبطة بموقف معين.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التفاعل الاجتماعي في المجال الرياضي    هل يمكن تصور أحد دون وجود آخرين من البشر؟ هل يمكن تصور نفسك أنت وحيداً تماما في هذا العالم، تلك فكرة مرعبة بالنسبة إلى معظم الناس، فالبشر بطبيعتهم الاجتماعية هم مخلوقات تتجمع سوية ويعتمد كل منها على الأخر جسميا وتقنيا عبر الحياة.     فالعلاقات الوثيقة مع الأقرب من البشر تبدو من الضروريات، وهي أمور تتكامل مع بقاء الإنسان ورفاهيته فالطفل منذ بدايته الأولى مخلوق اجتماعي بطبيعته.</dc:title>
  <dc:creator>HP</dc:creator>
  <cp:lastModifiedBy>DR.Ahmed Saker 2O14</cp:lastModifiedBy>
  <cp:revision>1</cp:revision>
  <dcterms:created xsi:type="dcterms:W3CDTF">2018-12-10T17:52:33Z</dcterms:created>
  <dcterms:modified xsi:type="dcterms:W3CDTF">2018-12-10T18:37:26Z</dcterms:modified>
</cp:coreProperties>
</file>